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29"/>
  </p:notesMasterIdLst>
  <p:handoutMasterIdLst>
    <p:handoutMasterId r:id="rId30"/>
  </p:handoutMasterIdLst>
  <p:sldIdLst>
    <p:sldId id="277" r:id="rId4"/>
    <p:sldId id="4013" r:id="rId5"/>
    <p:sldId id="4014" r:id="rId6"/>
    <p:sldId id="4030" r:id="rId7"/>
    <p:sldId id="4015" r:id="rId8"/>
    <p:sldId id="4016" r:id="rId9"/>
    <p:sldId id="4031" r:id="rId10"/>
    <p:sldId id="4017" r:id="rId11"/>
    <p:sldId id="4018" r:id="rId12"/>
    <p:sldId id="4027" r:id="rId13"/>
    <p:sldId id="4019" r:id="rId14"/>
    <p:sldId id="4032" r:id="rId15"/>
    <p:sldId id="4033" r:id="rId16"/>
    <p:sldId id="4034" r:id="rId17"/>
    <p:sldId id="4020" r:id="rId18"/>
    <p:sldId id="4021" r:id="rId19"/>
    <p:sldId id="4022" r:id="rId20"/>
    <p:sldId id="4023" r:id="rId21"/>
    <p:sldId id="4035" r:id="rId22"/>
    <p:sldId id="4024" r:id="rId23"/>
    <p:sldId id="4025" r:id="rId24"/>
    <p:sldId id="4026" r:id="rId25"/>
    <p:sldId id="4028" r:id="rId26"/>
    <p:sldId id="4029" r:id="rId27"/>
    <p:sldId id="4012" r:id="rId28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620D5F"/>
    <a:srgbClr val="A1313F"/>
    <a:srgbClr val="F1F3E5"/>
    <a:srgbClr val="FFC000"/>
    <a:srgbClr val="4B5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 autoAdjust="0"/>
    <p:restoredTop sz="70816" autoAdjust="0"/>
  </p:normalViewPr>
  <p:slideViewPr>
    <p:cSldViewPr showGuides="1">
      <p:cViewPr varScale="1">
        <p:scale>
          <a:sx n="118" d="100"/>
          <a:sy n="118" d="100"/>
        </p:scale>
        <p:origin x="2240" y="192"/>
      </p:cViewPr>
      <p:guideLst>
        <p:guide orient="horz" pos="1605"/>
        <p:guide pos="2861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31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91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03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922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4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84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55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4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5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6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702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91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06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83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84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62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7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8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52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0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4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89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79" name="图片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0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81" name="图片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83" name="图片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60" name="图片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612" name="任意多边形: 形状 9"/>
          <p:cNvSpPr/>
          <p:nvPr userDrawn="1"/>
        </p:nvSpPr>
        <p:spPr>
          <a:xfrm>
            <a:off x="0" y="5097788"/>
            <a:ext cx="7582284" cy="45719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61" name="图片 6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1270034" y="308459"/>
            <a:ext cx="720519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886048" y="1404744"/>
              <a:ext cx="293930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任意多边形: 形状 9"/>
          <p:cNvSpPr/>
          <p:nvPr userDrawn="1"/>
        </p:nvSpPr>
        <p:spPr>
          <a:xfrm>
            <a:off x="-1" y="5073018"/>
            <a:ext cx="7582285" cy="70490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57" name="图片 24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pic>
        <p:nvPicPr>
          <p:cNvPr id="2097158" name="图片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grpSp>
        <p:nvGrpSpPr>
          <p:cNvPr id="41" name="组合 30"/>
          <p:cNvGrpSpPr>
            <a:grpSpLocks noGrp="1"/>
          </p:cNvGrpSpPr>
          <p:nvPr userDrawn="1"/>
        </p:nvGrpSpPr>
        <p:grpSpPr>
          <a:xfrm>
            <a:off x="1270034" y="308459"/>
            <a:ext cx="7205194" cy="463083"/>
            <a:chOff x="5282161" y="1404744"/>
            <a:chExt cx="3543196" cy="233762"/>
          </a:xfrm>
        </p:grpSpPr>
        <p:cxnSp>
          <p:nvCxnSpPr>
            <p:cNvPr id="3145729" name="直接连接符 5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9" name="TextBox 8"/>
            <p:cNvSpPr txBox="1"/>
            <p:nvPr/>
          </p:nvSpPr>
          <p:spPr>
            <a:xfrm>
              <a:off x="5886048" y="1404744"/>
              <a:ext cx="293930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445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FE6DDD3-48D0-4A8E-B71E-440B6AC832BA}" type="datetimeFigureOut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2025/2/17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4C455-04B5-4950-B734-298DB630118D}" type="datetimeFigureOut">
              <a:rPr lang="zh-CN" altLang="en-US" smtClean="0"/>
              <a:t>2025/2/17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8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5" name="图片 14"/>
          <p:cNvPicPr/>
          <p:nvPr userDrawn="1"/>
        </p:nvPicPr>
        <p:blipFill>
          <a:blip r:embed="rId14"/>
          <a:stretch>
            <a:fillRect/>
          </a:stretch>
        </p:blipFill>
        <p:spPr>
          <a:xfrm>
            <a:off x="457200" y="303610"/>
            <a:ext cx="1646635" cy="51315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6" name="Picture 11"/>
          <p:cNvPicPr/>
          <p:nvPr/>
        </p:nvPicPr>
        <p:blipFill>
          <a:blip r:embed="rId15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4"/>
          <p:cNvPicPr>
            <a:picLocks noChangeAspect="1"/>
          </p:cNvPicPr>
          <p:nvPr/>
        </p:nvPicPr>
        <p:blipFill rotWithShape="1">
          <a:blip r:embed="rId3" cstate="print"/>
          <a:srcRect l="6456" t="12659" r="11146" b="16622"/>
          <a:stretch>
            <a:fillRect/>
          </a:stretch>
        </p:blipFill>
        <p:spPr>
          <a:xfrm>
            <a:off x="0" y="2951264"/>
            <a:ext cx="9144000" cy="2193613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843558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7784" y="2571750"/>
            <a:ext cx="3672408" cy="17970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邰颖</a:t>
            </a:r>
            <a:endParaRPr lang="en-US" altLang="zh-CN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智能科学与技术学院</a:t>
            </a:r>
            <a:endParaRPr lang="en-US" altLang="zh-CN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251520" y="1292829"/>
            <a:ext cx="8640960" cy="608753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en-US" altLang="zh-CN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lang="en-US" altLang="zh-CN" sz="3600" b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进程：创建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CEFAE-CC6F-6242-A4C9-F2A54E1AB1C4}"/>
              </a:ext>
            </a:extLst>
          </p:cNvPr>
          <p:cNvSpPr txBox="1"/>
          <p:nvPr/>
        </p:nvSpPr>
        <p:spPr>
          <a:xfrm>
            <a:off x="179512" y="946338"/>
            <a:ext cx="849694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为程序堆（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heap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）分配内存（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lazily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中堆用于显式请求的动态分配数据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程序通过调用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malloc()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请求此空间，并通过调用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free()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释放该空间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数据结构（如链表、散列表、树和其他有趣的数据结构）需要堆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做了一些其他的初始化任务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系统中，每个进程默认有三个打开的文件描述符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标准输入（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STDIN=0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），标准输出（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STDOUT=1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），标准错误（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STDERR=2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main()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函数启动程序运行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操作系统将 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控制权转交给新创建的进程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C754C1-0628-444F-96A7-FAADA46EA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7" y="2344326"/>
            <a:ext cx="4571999" cy="4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载入：从程序到进程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BD27D0-C956-834A-8697-00BDC1811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15566"/>
            <a:ext cx="3960440" cy="40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1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载入：从程序到进程（调试）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E43668-B1E6-044B-8A24-E6F8E643330B}"/>
              </a:ext>
            </a:extLst>
          </p:cNvPr>
          <p:cNvSpPr txBox="1"/>
          <p:nvPr/>
        </p:nvSpPr>
        <p:spPr>
          <a:xfrm>
            <a:off x="107504" y="860024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(x86) 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gdb</a:t>
            </a:r>
            <a:r>
              <a:rPr lang="en-GB" altLang="zh-CN" dirty="0"/>
              <a:t> ./io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info functions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b *main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disas</a:t>
            </a:r>
            <a:r>
              <a:rPr lang="en-GB" altLang="zh-CN" dirty="0"/>
              <a:t> //</a:t>
            </a:r>
            <a:r>
              <a:rPr lang="zh-CN" altLang="en-GB" dirty="0"/>
              <a:t>反</a:t>
            </a:r>
            <a:r>
              <a:rPr lang="zh-CN" altLang="en-US" dirty="0"/>
              <a:t>编译</a:t>
            </a: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D0A595-3690-FC4A-9C7F-CD75BB5BB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860024"/>
            <a:ext cx="3456384" cy="3854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F34451-558A-D84E-A898-4D3C84590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37" y="860024"/>
            <a:ext cx="2994235" cy="38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1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载入：从程序到进程（调试）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E43668-B1E6-044B-8A24-E6F8E643330B}"/>
              </a:ext>
            </a:extLst>
          </p:cNvPr>
          <p:cNvSpPr txBox="1"/>
          <p:nvPr/>
        </p:nvSpPr>
        <p:spPr>
          <a:xfrm>
            <a:off x="107504" y="860024"/>
            <a:ext cx="28803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(x86) 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gdb</a:t>
            </a:r>
            <a:r>
              <a:rPr lang="en-GB" altLang="zh-CN" dirty="0"/>
              <a:t> ./io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info functions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b *main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disas</a:t>
            </a:r>
            <a:r>
              <a:rPr lang="en-GB" altLang="zh-CN" dirty="0"/>
              <a:t> //</a:t>
            </a:r>
            <a:r>
              <a:rPr lang="zh-CN" altLang="en-GB" dirty="0"/>
              <a:t>反</a:t>
            </a:r>
            <a:r>
              <a:rPr lang="zh-CN" altLang="en-US" dirty="0"/>
              <a:t>编译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set disassembly-flavor intel // intel</a:t>
            </a:r>
            <a:r>
              <a:rPr lang="zh-CN" altLang="en-US" dirty="0"/>
              <a:t>语法，更可读</a:t>
            </a:r>
            <a:r>
              <a:rPr lang="en-US" altLang="zh-CN" dirty="0"/>
              <a:t> </a:t>
            </a:r>
          </a:p>
          <a:p>
            <a:pPr lvl="0" eaLnBrk="1" hangingPunct="1">
              <a:spcBef>
                <a:spcPct val="0"/>
              </a:spcBef>
            </a:pPr>
            <a:r>
              <a:rPr lang="en-US" altLang="zh-CN" dirty="0" err="1"/>
              <a:t>disas</a:t>
            </a: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5A6BB7-FD45-D44D-A060-EED238DFA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8" y="919904"/>
            <a:ext cx="3240360" cy="4016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3F4A42-FDEF-2444-8DAD-ECA4948A2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58" y="850310"/>
            <a:ext cx="2703838" cy="41559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314D00-A2E2-BB42-A63E-EBC4F6A39D55}"/>
              </a:ext>
            </a:extLst>
          </p:cNvPr>
          <p:cNvSpPr txBox="1"/>
          <p:nvPr/>
        </p:nvSpPr>
        <p:spPr>
          <a:xfrm>
            <a:off x="7956376" y="1131590"/>
            <a:ext cx="118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调试状态</a:t>
            </a:r>
          </a:p>
        </p:txBody>
      </p:sp>
    </p:spTree>
    <p:extLst>
      <p:ext uri="{BB962C8B-B14F-4D97-AF65-F5344CB8AC3E}">
        <p14:creationId xmlns:p14="http://schemas.microsoft.com/office/powerpoint/2010/main" val="67851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载入：从程序到进程（调试）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E43668-B1E6-044B-8A24-E6F8E643330B}"/>
              </a:ext>
            </a:extLst>
          </p:cNvPr>
          <p:cNvSpPr txBox="1"/>
          <p:nvPr/>
        </p:nvSpPr>
        <p:spPr>
          <a:xfrm>
            <a:off x="107504" y="860024"/>
            <a:ext cx="28803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(x86) 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/>
              <a:t>b *main+60 // open file</a:t>
            </a:r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cont</a:t>
            </a: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ni</a:t>
            </a:r>
            <a:r>
              <a:rPr lang="en-GB" altLang="zh-CN" dirty="0"/>
              <a:t> //</a:t>
            </a:r>
            <a:r>
              <a:rPr lang="zh-CN" altLang="en-GB" dirty="0"/>
              <a:t>单步</a:t>
            </a:r>
            <a:r>
              <a:rPr lang="zh-CN" altLang="en-US" dirty="0"/>
              <a:t>执行</a:t>
            </a: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cont</a:t>
            </a:r>
            <a:r>
              <a:rPr lang="en-GB" altLang="zh-CN" dirty="0"/>
              <a:t> // </a:t>
            </a:r>
            <a:r>
              <a:rPr lang="zh-CN" altLang="en-GB" dirty="0"/>
              <a:t>继续</a:t>
            </a:r>
            <a:r>
              <a:rPr lang="zh-CN" altLang="en-US" dirty="0"/>
              <a:t>执行</a:t>
            </a: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C8430-E235-9349-8337-F481D6D9C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88" y="932830"/>
            <a:ext cx="6172200" cy="55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4A0FF1-42C3-9C43-B128-E9BEE9D69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88" y="1779662"/>
            <a:ext cx="6336702" cy="4455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AB33B0-20E5-D442-9988-6FB6F5C39164}"/>
              </a:ext>
            </a:extLst>
          </p:cNvPr>
          <p:cNvSpPr txBox="1"/>
          <p:nvPr/>
        </p:nvSpPr>
        <p:spPr>
          <a:xfrm>
            <a:off x="2720280" y="2241740"/>
            <a:ext cx="6244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3 文件夹通常表示进程打开的其他文件描述符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023C87-C1D8-8741-857F-E5BAA54C4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88" y="2916723"/>
            <a:ext cx="6224346" cy="13667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A7D32A0-EA2C-A940-8852-024073E804F6}"/>
              </a:ext>
            </a:extLst>
          </p:cNvPr>
          <p:cNvSpPr txBox="1"/>
          <p:nvPr/>
        </p:nvSpPr>
        <p:spPr>
          <a:xfrm>
            <a:off x="2720280" y="4304820"/>
            <a:ext cx="6244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调试结束状态</a:t>
            </a:r>
          </a:p>
        </p:txBody>
      </p:sp>
    </p:spTree>
    <p:extLst>
      <p:ext uri="{BB962C8B-B14F-4D97-AF65-F5344CB8AC3E}">
        <p14:creationId xmlns:p14="http://schemas.microsoft.com/office/powerpoint/2010/main" val="217107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进程：状态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A1DED4-1DFF-3143-836B-AE7FA642E728}"/>
              </a:ext>
            </a:extLst>
          </p:cNvPr>
          <p:cNvSpPr txBox="1"/>
          <p:nvPr/>
        </p:nvSpPr>
        <p:spPr>
          <a:xfrm>
            <a:off x="179512" y="946338"/>
            <a:ext cx="87849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一个进程可以处于三种状态之一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运行（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进程正在处理器上运行，这意味着它正在执行指令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就绪（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Ready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进程已准备好运行，但由于某种原因，操作系统选择不在此时运行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阻塞（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Blocked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一个进程执行了某种操作，并且在等待结果。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例子：当进程向磁盘发起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I/O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请求时，它会被阻塞，因此其他进程可以使用处理器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还有其他一些进程可以处于的状态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initial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）：表示进程在创建时处于的状态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最终状态（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final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）：可以处于已退出但尚未清理的最终状态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88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进程状态转换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BF00B9-48AB-F040-A4FD-C569E2128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35641"/>
            <a:ext cx="4968552" cy="39888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AAE289-71C3-9446-B697-5213C090CD01}"/>
              </a:ext>
            </a:extLst>
          </p:cNvPr>
          <p:cNvSpPr txBox="1"/>
          <p:nvPr/>
        </p:nvSpPr>
        <p:spPr>
          <a:xfrm>
            <a:off x="5142427" y="1203598"/>
            <a:ext cx="38164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从就绪到运行意味着该进程已经被调度（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scheduled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从运行转移到就绪意味着该进程已经取消调度（</a:t>
            </a:r>
            <a:r>
              <a:rPr lang="en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descheduled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一旦进程被阻塞（例如，通过发起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I/O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操作），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将保持进程的这种状态，直到发生某种事件（例如，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I/O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完成）</a:t>
            </a:r>
            <a:endParaRPr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42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跟踪进程状态：单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D3F614-A35A-314E-9510-0C731420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059582"/>
            <a:ext cx="9000521" cy="35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跟踪进程状态：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08D7EF-6450-7042-AA42-1F645F9F3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5129"/>
            <a:ext cx="7488832" cy="3405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70352C-9B9F-3847-81B2-EC8B32AFA9B9}"/>
              </a:ext>
            </a:extLst>
          </p:cNvPr>
          <p:cNvSpPr txBox="1"/>
          <p:nvPr/>
        </p:nvSpPr>
        <p:spPr>
          <a:xfrm>
            <a:off x="251520" y="813941"/>
            <a:ext cx="8892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OS决定在Process0 发出I/O 时运行Process1。这样做可以通过保持CPU 繁忙来提高资源利用率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当</a:t>
            </a:r>
            <a:r>
              <a:rPr lang="en" altLang="zh-CN" sz="1600" dirty="0"/>
              <a:t>I/O </a:t>
            </a:r>
            <a:r>
              <a:rPr lang="zh-CN" altLang="en-US" sz="1600" dirty="0"/>
              <a:t>完成时，系统决定不切换回</a:t>
            </a:r>
            <a:r>
              <a:rPr lang="en" altLang="zh-CN" sz="1600" dirty="0"/>
              <a:t>Process0</a:t>
            </a:r>
            <a:r>
              <a:rPr lang="zh-CN" altLang="en-US" sz="1600" dirty="0"/>
              <a:t>，等待Process1完成</a:t>
            </a:r>
          </a:p>
        </p:txBody>
      </p:sp>
    </p:spTree>
    <p:extLst>
      <p:ext uri="{BB962C8B-B14F-4D97-AF65-F5344CB8AC3E}">
        <p14:creationId xmlns:p14="http://schemas.microsoft.com/office/powerpoint/2010/main" val="6372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跟踪进程状态：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06E471-FDA8-DB49-BBEF-84B253C21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05777"/>
            <a:ext cx="4502829" cy="32522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0ABFE-EC26-2B4B-B1D3-5934923B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14191"/>
            <a:ext cx="4188701" cy="14401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4EA181-4308-B441-8DC5-421041477616}"/>
              </a:ext>
            </a:extLst>
          </p:cNvPr>
          <p:cNvSpPr txBox="1"/>
          <p:nvPr/>
        </p:nvSpPr>
        <p:spPr>
          <a:xfrm>
            <a:off x="4860032" y="97563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/>
              <a:t>man </a:t>
            </a:r>
            <a:r>
              <a:rPr lang="en-GB" altLang="zh-CN" sz="1600" dirty="0" err="1"/>
              <a:t>ps</a:t>
            </a:r>
            <a:r>
              <a:rPr lang="en-GB" altLang="zh-CN" sz="1600" dirty="0"/>
              <a:t> //</a:t>
            </a:r>
            <a:r>
              <a:rPr lang="zh-CN" altLang="en-GB" sz="1600" dirty="0"/>
              <a:t>查看</a:t>
            </a:r>
            <a:r>
              <a:rPr lang="zh-CN" altLang="en-US" sz="1600" dirty="0"/>
              <a:t>参数代表的状态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BC8825-AB61-314A-AA0F-8AE699D76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88" y="2926194"/>
            <a:ext cx="3038671" cy="16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5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如何制作出很多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的假象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CFF893-D1C4-234E-927C-9E1A93D84AE7}"/>
              </a:ext>
            </a:extLst>
          </p:cNvPr>
          <p:cNvSpPr txBox="1"/>
          <p:nvPr/>
        </p:nvSpPr>
        <p:spPr>
          <a:xfrm>
            <a:off x="179512" y="1068438"/>
            <a:ext cx="6840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用户想要跑多个程序（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Multiprogramming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），但一般只有有限个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CPUs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（比如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虚拟化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可以促进许多虚拟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存在的假象（如右图：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juggling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时分共享（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sharing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通过让一个进程只运行一个时间片，然后切换到其他进程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潜在的代价是性能（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）损失，每个进程的运行会变慢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机制：比如上下文切换（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context-switch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）机制，让操作系统能够停止运行一个程序，并开始在给定的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上运行另一个程序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35A6C4-1243-7045-B398-D3D16D0A7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87" y="1707654"/>
            <a:ext cx="211441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跟踪进程状态：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06E471-FDA8-DB49-BBEF-84B253C21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75637"/>
            <a:ext cx="4956345" cy="35798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BA18A2-FCBC-EC46-8CFD-147F413F0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150" y="975637"/>
            <a:ext cx="3839648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2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3974AB-0511-8648-A682-191F0D129C82}"/>
              </a:ext>
            </a:extLst>
          </p:cNvPr>
          <p:cNvSpPr txBox="1"/>
          <p:nvPr/>
        </p:nvSpPr>
        <p:spPr>
          <a:xfrm>
            <a:off x="179512" y="946338"/>
            <a:ext cx="878497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一些关键的数据结构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来跟踪各种相关的信息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任务列表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Ready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进程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阻塞进程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当前运行进程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buFont typeface="Wingdings" pitchFamily="2" charset="2"/>
              <a:buChar char="ü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寄存器上下文（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 Context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context-switch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上下文切换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当一个进程停止时，它的寄存器将被保存到这个内存位置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通过恢复这些寄存器（将它们的值放回实际的物理寄存器中），操作系统可以恢复运行该进程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进程控制块（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Process Control Block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：存储关于进程的信息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一种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结构的包含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个进程的信息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01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 kernel register context structure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7DC41-3BF3-B444-8C4C-88659F10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7574"/>
            <a:ext cx="7429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0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 kernel proc structure definition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B46D56-0B8E-C242-97F2-3966014C8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21055"/>
            <a:ext cx="718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52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F5556D-8A03-624A-9DE1-76A87164F18B}"/>
              </a:ext>
            </a:extLst>
          </p:cNvPr>
          <p:cNvSpPr txBox="1"/>
          <p:nvPr/>
        </p:nvSpPr>
        <p:spPr>
          <a:xfrm>
            <a:off x="179512" y="1104295"/>
            <a:ext cx="87849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介绍了操作系统的最基本抽象：进程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、创建、状态、状态转换、数据结构等内容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89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10"/>
          <p:cNvPicPr>
            <a:picLocks noChangeAspect="1"/>
          </p:cNvPicPr>
          <p:nvPr/>
        </p:nvPicPr>
        <p:blipFill>
          <a:blip r:embed="rId3" cstate="print">
            <a:biLevel thresh="50000"/>
          </a:blip>
          <a:stretch>
            <a:fillRect/>
          </a:stretch>
        </p:blipFill>
        <p:spPr>
          <a:xfrm>
            <a:off x="6084168" y="2787774"/>
            <a:ext cx="2985323" cy="1902600"/>
          </a:xfrm>
          <a:prstGeom prst="rect">
            <a:avLst/>
          </a:prstGeom>
        </p:spPr>
      </p:pic>
      <p:sp>
        <p:nvSpPr>
          <p:cNvPr id="1048600" name="文本框 1"/>
          <p:cNvSpPr txBox="1"/>
          <p:nvPr/>
        </p:nvSpPr>
        <p:spPr>
          <a:xfrm>
            <a:off x="-31085" y="2099449"/>
            <a:ext cx="9175085" cy="561682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 defTabSz="685165"/>
            <a:r>
              <a:rPr lang="zh-CN" altLang="en-US" sz="3200" b="1" dirty="0">
                <a:solidFill>
                  <a:srgbClr val="5F1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3200" b="1" dirty="0">
              <a:solidFill>
                <a:srgbClr val="5F1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00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回顾机制和策略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639196-7CBB-9645-83AD-F1F097F34E8B}"/>
              </a:ext>
            </a:extLst>
          </p:cNvPr>
          <p:cNvSpPr txBox="1"/>
          <p:nvPr/>
        </p:nvSpPr>
        <p:spPr>
          <a:xfrm>
            <a:off x="0" y="946338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机制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底层方法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协议，实现一个功能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例子：上下文协议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中实现某些决定的算法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Which?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例子：调度策略，决定哪个程序先运行，哪个是后续运行</a:t>
            </a:r>
          </a:p>
        </p:txBody>
      </p:sp>
    </p:spTree>
    <p:extLst>
      <p:ext uri="{BB962C8B-B14F-4D97-AF65-F5344CB8AC3E}">
        <p14:creationId xmlns:p14="http://schemas.microsoft.com/office/powerpoint/2010/main" val="417102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进程：一个正在执行的程序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639196-7CBB-9645-83AD-F1F097F34E8B}"/>
              </a:ext>
            </a:extLst>
          </p:cNvPr>
          <p:cNvSpPr txBox="1"/>
          <p:nvPr/>
        </p:nvSpPr>
        <p:spPr>
          <a:xfrm>
            <a:off x="0" y="946338"/>
            <a:ext cx="9144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程序本身是“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lifeless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在磁盘上的一堆指令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为正在运行的程序提供的抽象，可以通过不同的数据结构和其使用的系统资源表征一个进程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进程的构成？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内存（地址空间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address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space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一个进程可以访问的地址范围）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寄存器（对于小数据的高速存储，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EAX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累加器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,EBX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基地址寄存器等）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程序计数器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Program Counter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（指令指针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Instruction Pointer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程序当前正在执行哪个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栈指针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 pointer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Frame pointer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：管理函数参数栈、局部变量和返回地址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ü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I/O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信息（打开文件列表）</a:t>
            </a:r>
          </a:p>
        </p:txBody>
      </p:sp>
    </p:spTree>
    <p:extLst>
      <p:ext uri="{BB962C8B-B14F-4D97-AF65-F5344CB8AC3E}">
        <p14:creationId xmlns:p14="http://schemas.microsoft.com/office/powerpoint/2010/main" val="222290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进程：例子（查看进程信息）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DDDB3-C4EF-F14E-A788-45452615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57265"/>
            <a:ext cx="3884976" cy="3959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910B56-E1C6-D24E-B568-73EE63EF4439}"/>
              </a:ext>
            </a:extLst>
          </p:cNvPr>
          <p:cNvSpPr txBox="1"/>
          <p:nvPr/>
        </p:nvSpPr>
        <p:spPr>
          <a:xfrm>
            <a:off x="4248472" y="11315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 /proc/5139/status | less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进程信息</a:t>
            </a:r>
            <a:endParaRPr lang="en" altLang="zh-CN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0B280F-35C6-454A-A6F7-9F0921683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97" y="1924637"/>
            <a:ext cx="4571999" cy="4548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ECF4DF-FA8D-F34C-A60D-CB7E936CB5BB}"/>
              </a:ext>
            </a:extLst>
          </p:cNvPr>
          <p:cNvSpPr txBox="1"/>
          <p:nvPr/>
        </p:nvSpPr>
        <p:spPr>
          <a:xfrm>
            <a:off x="4248472" y="2588002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0:</a:t>
            </a:r>
            <a:r>
              <a:rPr lang="zh-CN" altLang="en-US" sz="1600" dirty="0"/>
              <a:t> 该进程的标准输入（</a:t>
            </a:r>
            <a:r>
              <a:rPr lang="en" altLang="zh-CN" sz="1600" dirty="0"/>
              <a:t>stdin</a:t>
            </a:r>
            <a:r>
              <a:rPr lang="zh-CN" altLang="en" sz="1600" dirty="0"/>
              <a:t>）</a:t>
            </a:r>
            <a:endParaRPr lang="en-US" altLang="zh-CN" sz="1600" dirty="0"/>
          </a:p>
          <a:p>
            <a:r>
              <a:rPr lang="en-US" altLang="zh-CN" sz="1600" dirty="0"/>
              <a:t>1:</a:t>
            </a:r>
            <a:r>
              <a:rPr lang="zh-CN" altLang="en-US" sz="1600" dirty="0"/>
              <a:t> 该进程的标准输出（</a:t>
            </a:r>
            <a:r>
              <a:rPr lang="en" altLang="zh-CN" sz="1600" dirty="0" err="1"/>
              <a:t>stdout</a:t>
            </a:r>
            <a:r>
              <a:rPr lang="zh-CN" altLang="en" sz="1600" dirty="0"/>
              <a:t>）</a:t>
            </a:r>
            <a:endParaRPr lang="en-US" altLang="zh-CN" sz="1600" dirty="0"/>
          </a:p>
          <a:p>
            <a:r>
              <a:rPr lang="en-US" altLang="zh-CN" sz="1600" dirty="0"/>
              <a:t>2:</a:t>
            </a:r>
            <a:r>
              <a:rPr lang="zh-CN" altLang="en-US" sz="1600" dirty="0"/>
              <a:t> 该进程的标准错误输出（</a:t>
            </a:r>
            <a:r>
              <a:rPr lang="en" altLang="zh-CN" sz="1600" dirty="0"/>
              <a:t>stderr</a:t>
            </a:r>
            <a:r>
              <a:rPr lang="zh-CN" altLang="en" sz="1600" dirty="0"/>
              <a:t>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079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进程：例子（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hack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951D50-FC00-D04A-8763-0D1FAA893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558"/>
            <a:ext cx="7992888" cy="34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</a:t>
            </a:r>
            <a:r>
              <a:rPr lang="en-US" altLang="zh-CN" sz="2400" b="1" dirty="0" err="1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E4E669-3D91-EC49-B8D0-084E5BEF1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131590"/>
            <a:ext cx="4412724" cy="27363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1B76B4-5C14-A041-B9F5-E8BF73DFD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67" y="1530996"/>
            <a:ext cx="4291081" cy="22962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ACB930-B5F8-FC4C-A4FB-FBAC7A51D31E}"/>
              </a:ext>
            </a:extLst>
          </p:cNvPr>
          <p:cNvSpPr txBox="1"/>
          <p:nvPr/>
        </p:nvSpPr>
        <p:spPr>
          <a:xfrm>
            <a:off x="4682967" y="11315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hangingPunct="1">
              <a:spcBef>
                <a:spcPct val="0"/>
              </a:spcBef>
            </a:pPr>
            <a:r>
              <a:rPr lang="en-GB" altLang="zh-CN" dirty="0" err="1"/>
              <a:t>sudo</a:t>
            </a:r>
            <a:r>
              <a:rPr lang="en-GB" altLang="zh-CN" dirty="0"/>
              <a:t> </a:t>
            </a:r>
            <a:r>
              <a:rPr lang="en-GB" altLang="zh-CN" dirty="0" err="1"/>
              <a:t>gdb</a:t>
            </a:r>
            <a:r>
              <a:rPr lang="en-GB" altLang="zh-CN" dirty="0"/>
              <a:t> –p </a:t>
            </a:r>
            <a:r>
              <a:rPr lang="en-GB" altLang="zh-CN" dirty="0" err="1"/>
              <a:t>pid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1358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031F12-8066-EF49-8EA5-4EBEFA07C387}"/>
              </a:ext>
            </a:extLst>
          </p:cNvPr>
          <p:cNvSpPr txBox="1"/>
          <p:nvPr/>
        </p:nvSpPr>
        <p:spPr>
          <a:xfrm>
            <a:off x="179512" y="946338"/>
            <a:ext cx="7753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现代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系统中都有这些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APIs</a:t>
            </a: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Create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创建一个新的进程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fork(), exec(), clone()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Destroy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Halt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一个在运行的程序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kill(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SIGTERM)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Wait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等待进程停止运行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wait(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Miscellaneous Control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暂停、继续进程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kill(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SIGSTOP), kill(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SIGCONT)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Status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获取一些进程信息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cat /proc/</a:t>
            </a:r>
            <a:r>
              <a:rPr lang="en-US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pid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/status</a:t>
            </a:r>
            <a:endParaRPr lang="zh-CN" altLang="en-US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69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进程：创建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CEFAE-CC6F-6242-A4C9-F2A54E1AB1C4}"/>
              </a:ext>
            </a:extLst>
          </p:cNvPr>
          <p:cNvSpPr txBox="1"/>
          <p:nvPr/>
        </p:nvSpPr>
        <p:spPr>
          <a:xfrm>
            <a:off x="179512" y="946338"/>
            <a:ext cx="77533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将程序代码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静态数据载入内存，进入进程的地址空间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程序最初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在磁盘中，以可执行格式（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ELF-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linux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PE-windows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载入进程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lazily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仅当程序执行需要时载入代码或数据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分页和交换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pPr marL="1257300" lvl="2" indent="-342900">
              <a:buFont typeface="Wingdings" pitchFamily="2" charset="2"/>
              <a:buChar char="ü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程序运行时栈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stack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分配内存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使用栈存放：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local variables, function parameters, return address</a:t>
            </a:r>
          </a:p>
          <a:p>
            <a:pPr marL="800100" lvl="1" indent="-342900">
              <a:buFont typeface="Wingdings" pitchFamily="2" charset="2"/>
              <a:buChar char="p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使用参数初始化栈：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main()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函数中的</a:t>
            </a:r>
            <a:r>
              <a:rPr lang="en-US" altLang="zh-CN" sz="16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argc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argv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6219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21912</TotalTime>
  <Words>1249</Words>
  <Application>Microsoft Macintosh PowerPoint</Application>
  <PresentationFormat>全屏显示(16:9)</PresentationFormat>
  <Paragraphs>186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等线</vt:lpstr>
      <vt:lpstr>方正小标宋简体</vt:lpstr>
      <vt:lpstr>华文新魏</vt:lpstr>
      <vt:lpstr>Microsoft YaHei</vt:lpstr>
      <vt:lpstr>Microsoft YaHei</vt:lpstr>
      <vt:lpstr>Arial</vt:lpstr>
      <vt:lpstr>Calibri</vt:lpstr>
      <vt:lpstr>Menlo</vt:lpstr>
      <vt:lpstr>Wingdings</vt:lpstr>
      <vt:lpstr>Office 主题​​</vt:lpstr>
      <vt:lpstr>1_Office 主题​​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Microsoft Office User</cp:lastModifiedBy>
  <cp:revision>1442</cp:revision>
  <dcterms:created xsi:type="dcterms:W3CDTF">2019-07-09T19:19:00Z</dcterms:created>
  <dcterms:modified xsi:type="dcterms:W3CDTF">2025-02-17T07:33:52Z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